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037868"/>
            <a:ext cx="7477601" cy="3332798"/>
          </a:xfrm>
          <a:prstGeom prst="rect">
            <a:avLst/>
          </a:prstGeom>
          <a:noFill/>
          <a:ln/>
        </p:spPr>
        <p:txBody>
          <a:bodyPr wrap="square" rtlCol="0" anchor="t"/>
          <a:lstStyle/>
          <a:p>
            <a:pPr marL="0" indent="0">
              <a:lnSpc>
                <a:spcPts val="6561"/>
              </a:lnSpc>
              <a:buNone/>
            </a:pPr>
            <a:r>
              <a:rPr lang="en-US" sz="5249" b="1" dirty="0">
                <a:solidFill>
                  <a:srgbClr val="910D0D"/>
                </a:solidFill>
                <a:latin typeface="Montserrat" pitchFamily="34" charset="0"/>
                <a:ea typeface="Montserrat" pitchFamily="34" charset="-122"/>
                <a:cs typeface="Montserrat" pitchFamily="34" charset="-120"/>
              </a:rPr>
              <a:t>Introduction to Artificial Intelligence (AI) in Business Intelligence (BI)</a:t>
            </a:r>
            <a:endParaRPr lang="en-US" sz="5249" dirty="0"/>
          </a:p>
        </p:txBody>
      </p:sp>
      <p:sp>
        <p:nvSpPr>
          <p:cNvPr id="6" name="Text 2"/>
          <p:cNvSpPr/>
          <p:nvPr/>
        </p:nvSpPr>
        <p:spPr>
          <a:xfrm>
            <a:off x="6319599" y="4703921"/>
            <a:ext cx="7477601"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Artificial Intelligence (AI) has revolutionized the field of Business Intelligence (BI) by enabling powerful data analysis, forecasting, and decision-making capabilities. Through the use of advanced algorithms and machine learning, AI tools can process massive datasets and extract valuable insights, allowing organizations to make informed strategic decisions. This section delves into the integration of AI in BI and its transformative impact on businesses.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D0A2C">
              <a:alpha val="75000"/>
            </a:srgbClr>
          </a:solidFill>
          <a:ln/>
        </p:spPr>
      </p:sp>
      <p:sp>
        <p:nvSpPr>
          <p:cNvPr id="4" name="Text 1"/>
          <p:cNvSpPr/>
          <p:nvPr/>
        </p:nvSpPr>
        <p:spPr>
          <a:xfrm>
            <a:off x="2110264" y="602575"/>
            <a:ext cx="8633460" cy="684848"/>
          </a:xfrm>
          <a:prstGeom prst="rect">
            <a:avLst/>
          </a:prstGeom>
          <a:noFill/>
          <a:ln/>
        </p:spPr>
        <p:txBody>
          <a:bodyPr wrap="none" rtlCol="0" anchor="t"/>
          <a:lstStyle/>
          <a:p>
            <a:pPr marL="0" indent="0">
              <a:lnSpc>
                <a:spcPts val="5393"/>
              </a:lnSpc>
              <a:buNone/>
            </a:pPr>
            <a:r>
              <a:rPr lang="en-US" sz="4314" b="1" dirty="0">
                <a:solidFill>
                  <a:srgbClr val="910D0D"/>
                </a:solidFill>
                <a:latin typeface="Montserrat" pitchFamily="34" charset="0"/>
                <a:ea typeface="Montserrat" pitchFamily="34" charset="-122"/>
                <a:cs typeface="Montserrat" pitchFamily="34" charset="-120"/>
              </a:rPr>
              <a:t>Benefits of using AI tools in BI</a:t>
            </a:r>
            <a:endParaRPr lang="en-US" sz="4314" dirty="0"/>
          </a:p>
        </p:txBody>
      </p:sp>
      <p:pic>
        <p:nvPicPr>
          <p:cNvPr id="5" name="Image 1" descr="preencoded.png"/>
          <p:cNvPicPr>
            <a:picLocks noChangeAspect="1"/>
          </p:cNvPicPr>
          <p:nvPr/>
        </p:nvPicPr>
        <p:blipFill>
          <a:blip r:embed="rId4"/>
          <a:stretch>
            <a:fillRect/>
          </a:stretch>
        </p:blipFill>
        <p:spPr>
          <a:xfrm>
            <a:off x="2110264" y="1725692"/>
            <a:ext cx="3250763" cy="2009061"/>
          </a:xfrm>
          <a:prstGeom prst="rect">
            <a:avLst/>
          </a:prstGeom>
        </p:spPr>
      </p:pic>
      <p:sp>
        <p:nvSpPr>
          <p:cNvPr id="6" name="Text 2"/>
          <p:cNvSpPr/>
          <p:nvPr/>
        </p:nvSpPr>
        <p:spPr>
          <a:xfrm>
            <a:off x="2110264" y="4008596"/>
            <a:ext cx="3250763" cy="684848"/>
          </a:xfrm>
          <a:prstGeom prst="rect">
            <a:avLst/>
          </a:prstGeom>
          <a:noFill/>
          <a:ln/>
        </p:spPr>
        <p:txBody>
          <a:bodyPr wrap="square" rtlCol="0" anchor="t"/>
          <a:lstStyle/>
          <a:p>
            <a:pPr marL="0" indent="0" algn="l">
              <a:lnSpc>
                <a:spcPts val="2696"/>
              </a:lnSpc>
              <a:buNone/>
            </a:pPr>
            <a:r>
              <a:rPr lang="en-US" sz="2157" b="1" dirty="0">
                <a:solidFill>
                  <a:srgbClr val="5CC97B"/>
                </a:solidFill>
                <a:latin typeface="Montserrat" pitchFamily="34" charset="0"/>
                <a:ea typeface="Montserrat" pitchFamily="34" charset="-122"/>
                <a:cs typeface="Montserrat" pitchFamily="34" charset="-120"/>
              </a:rPr>
              <a:t>Enhanced Data Analysis</a:t>
            </a:r>
            <a:endParaRPr lang="en-US" sz="2157" dirty="0"/>
          </a:p>
        </p:txBody>
      </p:sp>
      <p:sp>
        <p:nvSpPr>
          <p:cNvPr id="7" name="Text 3"/>
          <p:cNvSpPr/>
          <p:nvPr/>
        </p:nvSpPr>
        <p:spPr>
          <a:xfrm>
            <a:off x="2110264" y="4824889"/>
            <a:ext cx="3250763" cy="2805113"/>
          </a:xfrm>
          <a:prstGeom prst="rect">
            <a:avLst/>
          </a:prstGeom>
          <a:noFill/>
          <a:ln/>
        </p:spPr>
        <p:txBody>
          <a:bodyPr wrap="square" rtlCol="0" anchor="t"/>
          <a:lstStyle/>
          <a:p>
            <a:pPr marL="0" indent="0" algn="l">
              <a:lnSpc>
                <a:spcPts val="2761"/>
              </a:lnSpc>
              <a:buNone/>
            </a:pPr>
            <a:r>
              <a:rPr lang="en-US" sz="1726" dirty="0">
                <a:solidFill>
                  <a:srgbClr val="DCD7E5"/>
                </a:solidFill>
                <a:latin typeface="Heebo" pitchFamily="34" charset="0"/>
                <a:ea typeface="Heebo" pitchFamily="34" charset="-122"/>
                <a:cs typeface="Heebo" pitchFamily="34" charset="-120"/>
              </a:rPr>
              <a:t>AI tools in BI enable the automation of data analysis processes, leading to faster insights and more accurate predictions. This results in improved operational efficiency and better strategic decision-making.</a:t>
            </a:r>
            <a:endParaRPr lang="en-US" sz="1726" dirty="0"/>
          </a:p>
        </p:txBody>
      </p:sp>
      <p:pic>
        <p:nvPicPr>
          <p:cNvPr id="8" name="Image 2" descr="preencoded.png"/>
          <p:cNvPicPr>
            <a:picLocks noChangeAspect="1"/>
          </p:cNvPicPr>
          <p:nvPr/>
        </p:nvPicPr>
        <p:blipFill>
          <a:blip r:embed="rId5"/>
          <a:stretch>
            <a:fillRect/>
          </a:stretch>
        </p:blipFill>
        <p:spPr>
          <a:xfrm>
            <a:off x="5689759" y="1725692"/>
            <a:ext cx="3250763" cy="2009061"/>
          </a:xfrm>
          <a:prstGeom prst="rect">
            <a:avLst/>
          </a:prstGeom>
        </p:spPr>
      </p:pic>
      <p:sp>
        <p:nvSpPr>
          <p:cNvPr id="9" name="Text 4"/>
          <p:cNvSpPr/>
          <p:nvPr/>
        </p:nvSpPr>
        <p:spPr>
          <a:xfrm>
            <a:off x="5689759" y="4008596"/>
            <a:ext cx="3250763" cy="684848"/>
          </a:xfrm>
          <a:prstGeom prst="rect">
            <a:avLst/>
          </a:prstGeom>
          <a:noFill/>
          <a:ln/>
        </p:spPr>
        <p:txBody>
          <a:bodyPr wrap="square" rtlCol="0" anchor="t"/>
          <a:lstStyle/>
          <a:p>
            <a:pPr marL="0" indent="0" algn="l">
              <a:lnSpc>
                <a:spcPts val="2696"/>
              </a:lnSpc>
              <a:buNone/>
            </a:pPr>
            <a:r>
              <a:rPr lang="en-US" sz="2157" b="1" dirty="0">
                <a:solidFill>
                  <a:srgbClr val="5CC97B"/>
                </a:solidFill>
                <a:latin typeface="Montserrat" pitchFamily="34" charset="0"/>
                <a:ea typeface="Montserrat" pitchFamily="34" charset="-122"/>
                <a:cs typeface="Montserrat" pitchFamily="34" charset="-120"/>
              </a:rPr>
              <a:t>Optimized Decision-Making</a:t>
            </a:r>
            <a:endParaRPr lang="en-US" sz="2157" dirty="0"/>
          </a:p>
        </p:txBody>
      </p:sp>
      <p:sp>
        <p:nvSpPr>
          <p:cNvPr id="10" name="Text 5"/>
          <p:cNvSpPr/>
          <p:nvPr/>
        </p:nvSpPr>
        <p:spPr>
          <a:xfrm>
            <a:off x="5689759" y="4824889"/>
            <a:ext cx="3250763" cy="2454473"/>
          </a:xfrm>
          <a:prstGeom prst="rect">
            <a:avLst/>
          </a:prstGeom>
          <a:noFill/>
          <a:ln/>
        </p:spPr>
        <p:txBody>
          <a:bodyPr wrap="square" rtlCol="0" anchor="t"/>
          <a:lstStyle/>
          <a:p>
            <a:pPr marL="0" indent="0" algn="l">
              <a:lnSpc>
                <a:spcPts val="2761"/>
              </a:lnSpc>
              <a:buNone/>
            </a:pPr>
            <a:r>
              <a:rPr lang="en-US" sz="1726" dirty="0">
                <a:solidFill>
                  <a:srgbClr val="DCD7E5"/>
                </a:solidFill>
                <a:latin typeface="Heebo" pitchFamily="34" charset="0"/>
                <a:ea typeface="Heebo" pitchFamily="34" charset="-122"/>
                <a:cs typeface="Heebo" pitchFamily="34" charset="-120"/>
              </a:rPr>
              <a:t>AI tools aid in identifying patterns and trends within data, allowing businesses to make informed decisions based on comprehensive analysis rather than intuition or incomplete information.</a:t>
            </a:r>
            <a:endParaRPr lang="en-US" sz="1726" dirty="0"/>
          </a:p>
        </p:txBody>
      </p:sp>
      <p:pic>
        <p:nvPicPr>
          <p:cNvPr id="11" name="Image 3" descr="preencoded.png"/>
          <p:cNvPicPr>
            <a:picLocks noChangeAspect="1"/>
          </p:cNvPicPr>
          <p:nvPr/>
        </p:nvPicPr>
        <p:blipFill>
          <a:blip r:embed="rId6"/>
          <a:stretch>
            <a:fillRect/>
          </a:stretch>
        </p:blipFill>
        <p:spPr>
          <a:xfrm>
            <a:off x="9269254" y="1725692"/>
            <a:ext cx="3250883" cy="2009180"/>
          </a:xfrm>
          <a:prstGeom prst="rect">
            <a:avLst/>
          </a:prstGeom>
        </p:spPr>
      </p:pic>
      <p:sp>
        <p:nvSpPr>
          <p:cNvPr id="12" name="Text 6"/>
          <p:cNvSpPr/>
          <p:nvPr/>
        </p:nvSpPr>
        <p:spPr>
          <a:xfrm>
            <a:off x="9269254" y="4008715"/>
            <a:ext cx="3025140" cy="342424"/>
          </a:xfrm>
          <a:prstGeom prst="rect">
            <a:avLst/>
          </a:prstGeom>
          <a:noFill/>
          <a:ln/>
        </p:spPr>
        <p:txBody>
          <a:bodyPr wrap="none" rtlCol="0" anchor="t"/>
          <a:lstStyle/>
          <a:p>
            <a:pPr marL="0" indent="0" algn="l">
              <a:lnSpc>
                <a:spcPts val="2696"/>
              </a:lnSpc>
              <a:buNone/>
            </a:pPr>
            <a:r>
              <a:rPr lang="en-US" sz="2157" b="1" dirty="0">
                <a:solidFill>
                  <a:srgbClr val="5CC97B"/>
                </a:solidFill>
                <a:latin typeface="Montserrat" pitchFamily="34" charset="0"/>
                <a:ea typeface="Montserrat" pitchFamily="34" charset="-122"/>
                <a:cs typeface="Montserrat" pitchFamily="34" charset="-120"/>
              </a:rPr>
              <a:t>Efficient Automation</a:t>
            </a:r>
            <a:endParaRPr lang="en-US" sz="2157" dirty="0"/>
          </a:p>
        </p:txBody>
      </p:sp>
      <p:sp>
        <p:nvSpPr>
          <p:cNvPr id="13" name="Text 7"/>
          <p:cNvSpPr/>
          <p:nvPr/>
        </p:nvSpPr>
        <p:spPr>
          <a:xfrm>
            <a:off x="9269254" y="4482584"/>
            <a:ext cx="3250883" cy="2103834"/>
          </a:xfrm>
          <a:prstGeom prst="rect">
            <a:avLst/>
          </a:prstGeom>
          <a:noFill/>
          <a:ln/>
        </p:spPr>
        <p:txBody>
          <a:bodyPr wrap="square" rtlCol="0" anchor="t"/>
          <a:lstStyle/>
          <a:p>
            <a:pPr marL="0" indent="0" algn="l">
              <a:lnSpc>
                <a:spcPts val="2761"/>
              </a:lnSpc>
              <a:buNone/>
            </a:pPr>
            <a:r>
              <a:rPr lang="en-US" sz="1726" dirty="0">
                <a:solidFill>
                  <a:srgbClr val="DCD7E5"/>
                </a:solidFill>
                <a:latin typeface="Heebo" pitchFamily="34" charset="0"/>
                <a:ea typeface="Heebo" pitchFamily="34" charset="-122"/>
                <a:cs typeface="Heebo" pitchFamily="34" charset="-120"/>
              </a:rPr>
              <a:t>Incorporating AI tools into BI processes leads to streamlined automation of routine tasks, freeing up human resources to focus on complex problem-solving and innovation.</a:t>
            </a:r>
            <a:endParaRPr lang="en-US" sz="172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360051"/>
            <a:ext cx="10554414" cy="1388745"/>
          </a:xfrm>
          <a:prstGeom prst="rect">
            <a:avLst/>
          </a:prstGeom>
          <a:noFill/>
          <a:ln/>
        </p:spPr>
        <p:txBody>
          <a:bodyPr wrap="square" rtlCol="0" anchor="t"/>
          <a:lstStyle/>
          <a:p>
            <a:pPr marL="0" indent="0">
              <a:lnSpc>
                <a:spcPts val="5468"/>
              </a:lnSpc>
              <a:buNone/>
            </a:pPr>
            <a:r>
              <a:rPr lang="en-US" sz="4374" b="1" dirty="0">
                <a:solidFill>
                  <a:srgbClr val="910D0D"/>
                </a:solidFill>
                <a:latin typeface="Montserrat" pitchFamily="34" charset="0"/>
                <a:ea typeface="Montserrat" pitchFamily="34" charset="-122"/>
                <a:cs typeface="Montserrat" pitchFamily="34" charset="-120"/>
              </a:rPr>
              <a:t>Overview of popular AI tools used in BI</a:t>
            </a:r>
            <a:endParaRPr lang="en-US" sz="4374" dirty="0"/>
          </a:p>
        </p:txBody>
      </p:sp>
      <p:sp>
        <p:nvSpPr>
          <p:cNvPr id="7" name="Shape 3"/>
          <p:cNvSpPr/>
          <p:nvPr/>
        </p:nvSpPr>
        <p:spPr>
          <a:xfrm>
            <a:off x="2037993" y="3082052"/>
            <a:ext cx="3370064" cy="3787378"/>
          </a:xfrm>
          <a:prstGeom prst="roundRect">
            <a:avLst>
              <a:gd name="adj" fmla="val 2967"/>
            </a:avLst>
          </a:prstGeom>
          <a:solidFill>
            <a:srgbClr val="3C136D"/>
          </a:solidFill>
          <a:ln w="13811">
            <a:solidFill>
              <a:srgbClr val="481782"/>
            </a:solidFill>
            <a:prstDash val="solid"/>
          </a:ln>
        </p:spPr>
      </p:sp>
      <p:sp>
        <p:nvSpPr>
          <p:cNvPr id="8" name="Text 4"/>
          <p:cNvSpPr/>
          <p:nvPr/>
        </p:nvSpPr>
        <p:spPr>
          <a:xfrm>
            <a:off x="2273975" y="3318034"/>
            <a:ext cx="2606040" cy="347186"/>
          </a:xfrm>
          <a:prstGeom prst="rect">
            <a:avLst/>
          </a:prstGeom>
          <a:noFill/>
          <a:ln/>
        </p:spPr>
        <p:txBody>
          <a:bodyPr wrap="non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Machine Learning</a:t>
            </a:r>
            <a:endParaRPr lang="en-US" sz="2187" dirty="0"/>
          </a:p>
        </p:txBody>
      </p:sp>
      <p:sp>
        <p:nvSpPr>
          <p:cNvPr id="9" name="Text 5"/>
          <p:cNvSpPr/>
          <p:nvPr/>
        </p:nvSpPr>
        <p:spPr>
          <a:xfrm>
            <a:off x="2273975" y="3798451"/>
            <a:ext cx="289810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Machine learning algorithms are widely utilized in BI for predictive analytics, clustering, and anomaly detection, contributing to enhanced data exploration and modeling.</a:t>
            </a:r>
            <a:endParaRPr lang="en-US" sz="1750" dirty="0"/>
          </a:p>
        </p:txBody>
      </p:sp>
      <p:sp>
        <p:nvSpPr>
          <p:cNvPr id="10" name="Shape 6"/>
          <p:cNvSpPr/>
          <p:nvPr/>
        </p:nvSpPr>
        <p:spPr>
          <a:xfrm>
            <a:off x="5630228" y="3082052"/>
            <a:ext cx="3370064" cy="3787378"/>
          </a:xfrm>
          <a:prstGeom prst="roundRect">
            <a:avLst>
              <a:gd name="adj" fmla="val 2967"/>
            </a:avLst>
          </a:prstGeom>
          <a:solidFill>
            <a:srgbClr val="3C136D"/>
          </a:solidFill>
          <a:ln w="13811">
            <a:solidFill>
              <a:srgbClr val="481782"/>
            </a:solidFill>
            <a:prstDash val="solid"/>
          </a:ln>
        </p:spPr>
      </p:sp>
      <p:sp>
        <p:nvSpPr>
          <p:cNvPr id="11" name="Text 7"/>
          <p:cNvSpPr/>
          <p:nvPr/>
        </p:nvSpPr>
        <p:spPr>
          <a:xfrm>
            <a:off x="5866209" y="3318034"/>
            <a:ext cx="2898100" cy="694373"/>
          </a:xfrm>
          <a:prstGeom prst="rect">
            <a:avLst/>
          </a:prstGeom>
          <a:noFill/>
          <a:ln/>
        </p:spPr>
        <p:txBody>
          <a:bodyPr wrap="squar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Natural Language Processing (NLP)</a:t>
            </a:r>
            <a:endParaRPr lang="en-US" sz="2187" dirty="0"/>
          </a:p>
        </p:txBody>
      </p:sp>
      <p:sp>
        <p:nvSpPr>
          <p:cNvPr id="12" name="Text 8"/>
          <p:cNvSpPr/>
          <p:nvPr/>
        </p:nvSpPr>
        <p:spPr>
          <a:xfrm>
            <a:off x="5866209" y="4145637"/>
            <a:ext cx="289810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NLP enables BI systems to comprehend and derive insights from unstructured textual data, facilitating sentiment analysis and customer feedback interpretation.</a:t>
            </a:r>
            <a:endParaRPr lang="en-US" sz="1750" dirty="0"/>
          </a:p>
        </p:txBody>
      </p:sp>
      <p:sp>
        <p:nvSpPr>
          <p:cNvPr id="13" name="Shape 9"/>
          <p:cNvSpPr/>
          <p:nvPr/>
        </p:nvSpPr>
        <p:spPr>
          <a:xfrm>
            <a:off x="9222462" y="3082052"/>
            <a:ext cx="3370064" cy="3787378"/>
          </a:xfrm>
          <a:prstGeom prst="roundRect">
            <a:avLst>
              <a:gd name="adj" fmla="val 2967"/>
            </a:avLst>
          </a:prstGeom>
          <a:solidFill>
            <a:srgbClr val="3C136D"/>
          </a:solidFill>
          <a:ln w="13811">
            <a:solidFill>
              <a:srgbClr val="481782"/>
            </a:solidFill>
            <a:prstDash val="solid"/>
          </a:ln>
        </p:spPr>
      </p:sp>
      <p:sp>
        <p:nvSpPr>
          <p:cNvPr id="14" name="Text 10"/>
          <p:cNvSpPr/>
          <p:nvPr/>
        </p:nvSpPr>
        <p:spPr>
          <a:xfrm>
            <a:off x="9458444" y="3318034"/>
            <a:ext cx="2221944" cy="347186"/>
          </a:xfrm>
          <a:prstGeom prst="rect">
            <a:avLst/>
          </a:prstGeom>
          <a:noFill/>
          <a:ln/>
        </p:spPr>
        <p:txBody>
          <a:bodyPr wrap="non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Deep Learning</a:t>
            </a:r>
            <a:endParaRPr lang="en-US" sz="2187" dirty="0"/>
          </a:p>
        </p:txBody>
      </p:sp>
      <p:sp>
        <p:nvSpPr>
          <p:cNvPr id="15" name="Text 11"/>
          <p:cNvSpPr/>
          <p:nvPr/>
        </p:nvSpPr>
        <p:spPr>
          <a:xfrm>
            <a:off x="9458444" y="3798451"/>
            <a:ext cx="2898100"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Deep learning techniques are applied to extract intricate patterns from large datasets, fostering advanced image and speech recognition capabilities within BI.</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060133"/>
            <a:ext cx="10554414" cy="1388745"/>
          </a:xfrm>
          <a:prstGeom prst="rect">
            <a:avLst/>
          </a:prstGeom>
          <a:noFill/>
          <a:ln/>
        </p:spPr>
        <p:txBody>
          <a:bodyPr wrap="square" rtlCol="0" anchor="t"/>
          <a:lstStyle/>
          <a:p>
            <a:pPr marL="0" indent="0">
              <a:lnSpc>
                <a:spcPts val="5468"/>
              </a:lnSpc>
              <a:buNone/>
            </a:pPr>
            <a:r>
              <a:rPr lang="en-US" sz="4374" b="1" dirty="0">
                <a:solidFill>
                  <a:srgbClr val="910D0D"/>
                </a:solidFill>
                <a:latin typeface="Montserrat" pitchFamily="34" charset="0"/>
                <a:ea typeface="Montserrat" pitchFamily="34" charset="-122"/>
                <a:cs typeface="Montserrat" pitchFamily="34" charset="-120"/>
              </a:rPr>
              <a:t>How AI tools enhance data analysis and reporting in BI</a:t>
            </a:r>
            <a:endParaRPr lang="en-US" sz="4374" dirty="0"/>
          </a:p>
        </p:txBody>
      </p:sp>
      <p:sp>
        <p:nvSpPr>
          <p:cNvPr id="5" name="Shape 2"/>
          <p:cNvSpPr/>
          <p:nvPr/>
        </p:nvSpPr>
        <p:spPr>
          <a:xfrm>
            <a:off x="2037993" y="3066812"/>
            <a:ext cx="499943" cy="499943"/>
          </a:xfrm>
          <a:prstGeom prst="roundRect">
            <a:avLst>
              <a:gd name="adj" fmla="val 20000"/>
            </a:avLst>
          </a:prstGeom>
          <a:solidFill>
            <a:srgbClr val="3C136D"/>
          </a:solidFill>
          <a:ln w="13811">
            <a:solidFill>
              <a:srgbClr val="481782"/>
            </a:solidFill>
            <a:prstDash val="solid"/>
          </a:ln>
        </p:spPr>
      </p:sp>
      <p:sp>
        <p:nvSpPr>
          <p:cNvPr id="6" name="Text 3"/>
          <p:cNvSpPr/>
          <p:nvPr/>
        </p:nvSpPr>
        <p:spPr>
          <a:xfrm>
            <a:off x="2226945" y="3108484"/>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3143131"/>
            <a:ext cx="2647950" cy="694373"/>
          </a:xfrm>
          <a:prstGeom prst="rect">
            <a:avLst/>
          </a:prstGeom>
          <a:noFill/>
          <a:ln/>
        </p:spPr>
        <p:txBody>
          <a:bodyPr wrap="squar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Real-Time Insights</a:t>
            </a:r>
            <a:endParaRPr lang="en-US" sz="2187" dirty="0"/>
          </a:p>
        </p:txBody>
      </p:sp>
      <p:sp>
        <p:nvSpPr>
          <p:cNvPr id="8" name="Text 5"/>
          <p:cNvSpPr/>
          <p:nvPr/>
        </p:nvSpPr>
        <p:spPr>
          <a:xfrm>
            <a:off x="2760107" y="3970734"/>
            <a:ext cx="264795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AI tools empower BI systems to provide real-time insights, enabling businesses to react promptly to market changes and customer preferences.</a:t>
            </a:r>
            <a:endParaRPr lang="en-US" sz="1750" dirty="0"/>
          </a:p>
        </p:txBody>
      </p:sp>
      <p:sp>
        <p:nvSpPr>
          <p:cNvPr id="9" name="Shape 6"/>
          <p:cNvSpPr/>
          <p:nvPr/>
        </p:nvSpPr>
        <p:spPr>
          <a:xfrm>
            <a:off x="5630228" y="3066812"/>
            <a:ext cx="499943" cy="499943"/>
          </a:xfrm>
          <a:prstGeom prst="roundRect">
            <a:avLst>
              <a:gd name="adj" fmla="val 20000"/>
            </a:avLst>
          </a:prstGeom>
          <a:solidFill>
            <a:srgbClr val="3C136D"/>
          </a:solidFill>
          <a:ln w="13811">
            <a:solidFill>
              <a:srgbClr val="481782"/>
            </a:solidFill>
            <a:prstDash val="solid"/>
          </a:ln>
        </p:spPr>
      </p:sp>
      <p:sp>
        <p:nvSpPr>
          <p:cNvPr id="10" name="Text 7"/>
          <p:cNvSpPr/>
          <p:nvPr/>
        </p:nvSpPr>
        <p:spPr>
          <a:xfrm>
            <a:off x="5784890" y="3108484"/>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6352342" y="3143131"/>
            <a:ext cx="2647950" cy="694373"/>
          </a:xfrm>
          <a:prstGeom prst="rect">
            <a:avLst/>
          </a:prstGeom>
          <a:noFill/>
          <a:ln/>
        </p:spPr>
        <p:txBody>
          <a:bodyPr wrap="squar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Complex Pattern Recognition</a:t>
            </a:r>
            <a:endParaRPr lang="en-US" sz="2187" dirty="0"/>
          </a:p>
        </p:txBody>
      </p:sp>
      <p:sp>
        <p:nvSpPr>
          <p:cNvPr id="12" name="Text 9"/>
          <p:cNvSpPr/>
          <p:nvPr/>
        </p:nvSpPr>
        <p:spPr>
          <a:xfrm>
            <a:off x="6352342" y="3970734"/>
            <a:ext cx="2647950" cy="3198614"/>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Advanced AI algorithms can identify complex patterns within data, uncovering valuable correlations and anomalies that might be overlooked using traditional analysis methods.</a:t>
            </a:r>
            <a:endParaRPr lang="en-US" sz="1750" dirty="0"/>
          </a:p>
        </p:txBody>
      </p:sp>
      <p:sp>
        <p:nvSpPr>
          <p:cNvPr id="13" name="Shape 10"/>
          <p:cNvSpPr/>
          <p:nvPr/>
        </p:nvSpPr>
        <p:spPr>
          <a:xfrm>
            <a:off x="9222462" y="3066812"/>
            <a:ext cx="499943" cy="499943"/>
          </a:xfrm>
          <a:prstGeom prst="roundRect">
            <a:avLst>
              <a:gd name="adj" fmla="val 20000"/>
            </a:avLst>
          </a:prstGeom>
          <a:solidFill>
            <a:srgbClr val="3C136D"/>
          </a:solidFill>
          <a:ln w="13811">
            <a:solidFill>
              <a:srgbClr val="481782"/>
            </a:solidFill>
            <a:prstDash val="solid"/>
          </a:ln>
        </p:spPr>
      </p:sp>
      <p:sp>
        <p:nvSpPr>
          <p:cNvPr id="14" name="Text 11"/>
          <p:cNvSpPr/>
          <p:nvPr/>
        </p:nvSpPr>
        <p:spPr>
          <a:xfrm>
            <a:off x="9377124" y="3108484"/>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9944576" y="3143131"/>
            <a:ext cx="2647950" cy="694373"/>
          </a:xfrm>
          <a:prstGeom prst="rect">
            <a:avLst/>
          </a:prstGeom>
          <a:noFill/>
          <a:ln/>
        </p:spPr>
        <p:txBody>
          <a:bodyPr wrap="squar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Customized Reporting</a:t>
            </a:r>
            <a:endParaRPr lang="en-US" sz="2187" dirty="0"/>
          </a:p>
        </p:txBody>
      </p:sp>
      <p:sp>
        <p:nvSpPr>
          <p:cNvPr id="16" name="Text 13"/>
          <p:cNvSpPr/>
          <p:nvPr/>
        </p:nvSpPr>
        <p:spPr>
          <a:xfrm>
            <a:off x="9944576" y="3970734"/>
            <a:ext cx="2647950" cy="2487811"/>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AI-driven BI platforms can generate customized, interactive reports tailored to specific user requirements, enhancing the accessibility of insights across the organization.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518285"/>
            <a:ext cx="10554414" cy="1388745"/>
          </a:xfrm>
          <a:prstGeom prst="rect">
            <a:avLst/>
          </a:prstGeom>
          <a:noFill/>
          <a:ln/>
        </p:spPr>
        <p:txBody>
          <a:bodyPr wrap="square" rtlCol="0" anchor="t"/>
          <a:lstStyle/>
          <a:p>
            <a:pPr marL="0" indent="0">
              <a:lnSpc>
                <a:spcPts val="5468"/>
              </a:lnSpc>
              <a:buNone/>
            </a:pPr>
            <a:r>
              <a:rPr lang="en-US" sz="4374" b="1" dirty="0">
                <a:solidFill>
                  <a:srgbClr val="910D0D"/>
                </a:solidFill>
                <a:latin typeface="Montserrat" pitchFamily="34" charset="0"/>
                <a:ea typeface="Montserrat" pitchFamily="34" charset="-122"/>
                <a:cs typeface="Montserrat" pitchFamily="34" charset="-120"/>
              </a:rPr>
              <a:t>Case studies showcasing successful implementation of AI tools in BI</a:t>
            </a:r>
            <a:endParaRPr lang="en-US" sz="4374" dirty="0"/>
          </a:p>
        </p:txBody>
      </p:sp>
      <p:sp>
        <p:nvSpPr>
          <p:cNvPr id="5" name="Text 2"/>
          <p:cNvSpPr/>
          <p:nvPr/>
        </p:nvSpPr>
        <p:spPr>
          <a:xfrm>
            <a:off x="2037993" y="3462457"/>
            <a:ext cx="2263140" cy="347186"/>
          </a:xfrm>
          <a:prstGeom prst="rect">
            <a:avLst/>
          </a:prstGeom>
          <a:noFill/>
          <a:ln/>
        </p:spPr>
        <p:txBody>
          <a:bodyPr wrap="non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Retail Analytics</a:t>
            </a:r>
            <a:endParaRPr lang="en-US" sz="2187" dirty="0"/>
          </a:p>
        </p:txBody>
      </p:sp>
      <p:sp>
        <p:nvSpPr>
          <p:cNvPr id="6" name="Text 3"/>
          <p:cNvSpPr/>
          <p:nvPr/>
        </p:nvSpPr>
        <p:spPr>
          <a:xfrm>
            <a:off x="2037993" y="4031813"/>
            <a:ext cx="3156347"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retail chain utilized AI-based predictive analytics to optimize inventory management, resulting in reduced stockouts and improved sales forecasting accuracy.</a:t>
            </a:r>
            <a:endParaRPr lang="en-US" sz="1750" dirty="0"/>
          </a:p>
        </p:txBody>
      </p:sp>
      <p:sp>
        <p:nvSpPr>
          <p:cNvPr id="7" name="Text 4"/>
          <p:cNvSpPr/>
          <p:nvPr/>
        </p:nvSpPr>
        <p:spPr>
          <a:xfrm>
            <a:off x="5743932" y="3462457"/>
            <a:ext cx="3156347" cy="694373"/>
          </a:xfrm>
          <a:prstGeom prst="rect">
            <a:avLst/>
          </a:prstGeom>
          <a:noFill/>
          <a:ln/>
        </p:spPr>
        <p:txBody>
          <a:bodyPr wrap="squar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Financial Fraud Detection</a:t>
            </a:r>
            <a:endParaRPr lang="en-US" sz="2187" dirty="0"/>
          </a:p>
        </p:txBody>
      </p:sp>
      <p:sp>
        <p:nvSpPr>
          <p:cNvPr id="8" name="Text 5"/>
          <p:cNvSpPr/>
          <p:nvPr/>
        </p:nvSpPr>
        <p:spPr>
          <a:xfrm>
            <a:off x="5743932" y="4379000"/>
            <a:ext cx="3156347"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An international bank employed AI tools for fraud detection, effectively identifying and preventing fraudulent activities while improving overall security.</a:t>
            </a:r>
            <a:endParaRPr lang="en-US" sz="1750" dirty="0"/>
          </a:p>
        </p:txBody>
      </p:sp>
      <p:sp>
        <p:nvSpPr>
          <p:cNvPr id="9" name="Text 6"/>
          <p:cNvSpPr/>
          <p:nvPr/>
        </p:nvSpPr>
        <p:spPr>
          <a:xfrm>
            <a:off x="9449872" y="3462457"/>
            <a:ext cx="3156347" cy="694373"/>
          </a:xfrm>
          <a:prstGeom prst="rect">
            <a:avLst/>
          </a:prstGeom>
          <a:noFill/>
          <a:ln/>
        </p:spPr>
        <p:txBody>
          <a:bodyPr wrap="squar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Marketing Campaign Optimization</a:t>
            </a:r>
            <a:endParaRPr lang="en-US" sz="2187" dirty="0"/>
          </a:p>
        </p:txBody>
      </p:sp>
      <p:sp>
        <p:nvSpPr>
          <p:cNvPr id="10" name="Text 7"/>
          <p:cNvSpPr/>
          <p:nvPr/>
        </p:nvSpPr>
        <p:spPr>
          <a:xfrm>
            <a:off x="9449872" y="4379000"/>
            <a:ext cx="3156347"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 leading e-commerce company leveraged AI-driven BI to refine targeted marketing campaigns, resulting in increased customer engagement and higher conversion rates.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225272"/>
            <a:ext cx="10554414" cy="1388745"/>
          </a:xfrm>
          <a:prstGeom prst="rect">
            <a:avLst/>
          </a:prstGeom>
          <a:noFill/>
          <a:ln/>
        </p:spPr>
        <p:txBody>
          <a:bodyPr wrap="square" rtlCol="0" anchor="t"/>
          <a:lstStyle/>
          <a:p>
            <a:pPr marL="0" indent="0">
              <a:lnSpc>
                <a:spcPts val="5468"/>
              </a:lnSpc>
              <a:buNone/>
            </a:pPr>
            <a:r>
              <a:rPr lang="en-US" sz="4374" b="1" dirty="0">
                <a:solidFill>
                  <a:srgbClr val="910D0D"/>
                </a:solidFill>
                <a:latin typeface="Montserrat" pitchFamily="34" charset="0"/>
                <a:ea typeface="Montserrat" pitchFamily="34" charset="-122"/>
                <a:cs typeface="Montserrat" pitchFamily="34" charset="-120"/>
              </a:rPr>
              <a:t>Challenges and considerations when implementing AI tools in BI</a:t>
            </a:r>
            <a:endParaRPr lang="en-US" sz="4374" dirty="0"/>
          </a:p>
        </p:txBody>
      </p:sp>
      <p:pic>
        <p:nvPicPr>
          <p:cNvPr id="7" name="Image 2" descr="preencoded.png"/>
          <p:cNvPicPr>
            <a:picLocks noChangeAspect="1"/>
          </p:cNvPicPr>
          <p:nvPr/>
        </p:nvPicPr>
        <p:blipFill>
          <a:blip r:embed="rId5"/>
          <a:stretch>
            <a:fillRect/>
          </a:stretch>
        </p:blipFill>
        <p:spPr>
          <a:xfrm>
            <a:off x="2037993" y="2947273"/>
            <a:ext cx="3518059" cy="888682"/>
          </a:xfrm>
          <a:prstGeom prst="rect">
            <a:avLst/>
          </a:prstGeom>
        </p:spPr>
      </p:pic>
      <p:sp>
        <p:nvSpPr>
          <p:cNvPr id="8" name="Text 3"/>
          <p:cNvSpPr/>
          <p:nvPr/>
        </p:nvSpPr>
        <p:spPr>
          <a:xfrm>
            <a:off x="2260163" y="4169212"/>
            <a:ext cx="2221944" cy="347186"/>
          </a:xfrm>
          <a:prstGeom prst="rect">
            <a:avLst/>
          </a:prstGeom>
          <a:noFill/>
          <a:ln/>
        </p:spPr>
        <p:txBody>
          <a:bodyPr wrap="none" rtlCol="0" anchor="t"/>
          <a:lstStyle/>
          <a:p>
            <a:pPr marL="0" indent="0" algn="l">
              <a:lnSpc>
                <a:spcPts val="2734"/>
              </a:lnSpc>
              <a:buNone/>
            </a:pPr>
            <a:r>
              <a:rPr lang="en-US" sz="2187" b="1" dirty="0">
                <a:solidFill>
                  <a:srgbClr val="5CC97B"/>
                </a:solidFill>
                <a:latin typeface="Montserrat" pitchFamily="34" charset="0"/>
                <a:ea typeface="Montserrat" pitchFamily="34" charset="-122"/>
                <a:cs typeface="Montserrat" pitchFamily="34" charset="-120"/>
              </a:rPr>
              <a:t>Data Quality</a:t>
            </a:r>
            <a:endParaRPr lang="en-US" sz="2187" dirty="0"/>
          </a:p>
        </p:txBody>
      </p:sp>
      <p:sp>
        <p:nvSpPr>
          <p:cNvPr id="9" name="Text 4"/>
          <p:cNvSpPr/>
          <p:nvPr/>
        </p:nvSpPr>
        <p:spPr>
          <a:xfrm>
            <a:off x="2260163" y="4649629"/>
            <a:ext cx="3073718"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Ensuring high-quality, clean data is crucial for successful AI implementation in BI, as inaccurate or incomplete data can lead to biased outcomes and flawed insights.</a:t>
            </a:r>
            <a:endParaRPr lang="en-US" sz="1750" dirty="0"/>
          </a:p>
        </p:txBody>
      </p:sp>
      <p:pic>
        <p:nvPicPr>
          <p:cNvPr id="10" name="Image 3" descr="preencoded.png"/>
          <p:cNvPicPr>
            <a:picLocks noChangeAspect="1"/>
          </p:cNvPicPr>
          <p:nvPr/>
        </p:nvPicPr>
        <p:blipFill>
          <a:blip r:embed="rId6"/>
          <a:stretch>
            <a:fillRect/>
          </a:stretch>
        </p:blipFill>
        <p:spPr>
          <a:xfrm>
            <a:off x="5556052" y="2947273"/>
            <a:ext cx="3518178" cy="888682"/>
          </a:xfrm>
          <a:prstGeom prst="rect">
            <a:avLst/>
          </a:prstGeom>
        </p:spPr>
      </p:pic>
      <p:sp>
        <p:nvSpPr>
          <p:cNvPr id="11" name="Text 5"/>
          <p:cNvSpPr/>
          <p:nvPr/>
        </p:nvSpPr>
        <p:spPr>
          <a:xfrm>
            <a:off x="5778222" y="4169212"/>
            <a:ext cx="2221944" cy="347186"/>
          </a:xfrm>
          <a:prstGeom prst="rect">
            <a:avLst/>
          </a:prstGeom>
          <a:noFill/>
          <a:ln/>
        </p:spPr>
        <p:txBody>
          <a:bodyPr wrap="none" rtlCol="0" anchor="t"/>
          <a:lstStyle/>
          <a:p>
            <a:pPr marL="0" indent="0" algn="l">
              <a:lnSpc>
                <a:spcPts val="2734"/>
              </a:lnSpc>
              <a:buNone/>
            </a:pPr>
            <a:r>
              <a:rPr lang="en-US" sz="2187" b="1" dirty="0">
                <a:solidFill>
                  <a:srgbClr val="5CC97B"/>
                </a:solidFill>
                <a:latin typeface="Montserrat" pitchFamily="34" charset="0"/>
                <a:ea typeface="Montserrat" pitchFamily="34" charset="-122"/>
                <a:cs typeface="Montserrat" pitchFamily="34" charset="-120"/>
              </a:rPr>
              <a:t>Interpretability</a:t>
            </a:r>
            <a:endParaRPr lang="en-US" sz="2187" dirty="0"/>
          </a:p>
        </p:txBody>
      </p:sp>
      <p:sp>
        <p:nvSpPr>
          <p:cNvPr id="12" name="Text 6"/>
          <p:cNvSpPr/>
          <p:nvPr/>
        </p:nvSpPr>
        <p:spPr>
          <a:xfrm>
            <a:off x="5778222" y="4649629"/>
            <a:ext cx="3073837"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The interpretability of AI-generated insights poses a challenge, as complex models may generate results that are difficult for stakeholders to comprehend and trust.</a:t>
            </a:r>
            <a:endParaRPr lang="en-US" sz="1750" dirty="0"/>
          </a:p>
        </p:txBody>
      </p:sp>
      <p:pic>
        <p:nvPicPr>
          <p:cNvPr id="13" name="Image 4" descr="preencoded.png"/>
          <p:cNvPicPr>
            <a:picLocks noChangeAspect="1"/>
          </p:cNvPicPr>
          <p:nvPr/>
        </p:nvPicPr>
        <p:blipFill>
          <a:blip r:embed="rId7"/>
          <a:stretch>
            <a:fillRect/>
          </a:stretch>
        </p:blipFill>
        <p:spPr>
          <a:xfrm>
            <a:off x="9074229" y="2947273"/>
            <a:ext cx="3518178" cy="888682"/>
          </a:xfrm>
          <a:prstGeom prst="rect">
            <a:avLst/>
          </a:prstGeom>
        </p:spPr>
      </p:pic>
      <p:sp>
        <p:nvSpPr>
          <p:cNvPr id="14" name="Text 7"/>
          <p:cNvSpPr/>
          <p:nvPr/>
        </p:nvSpPr>
        <p:spPr>
          <a:xfrm>
            <a:off x="9296400" y="4169212"/>
            <a:ext cx="2872740" cy="347186"/>
          </a:xfrm>
          <a:prstGeom prst="rect">
            <a:avLst/>
          </a:prstGeom>
          <a:noFill/>
          <a:ln/>
        </p:spPr>
        <p:txBody>
          <a:bodyPr wrap="none" rtlCol="0" anchor="t"/>
          <a:lstStyle/>
          <a:p>
            <a:pPr marL="0" indent="0" algn="l">
              <a:lnSpc>
                <a:spcPts val="2734"/>
              </a:lnSpc>
              <a:buNone/>
            </a:pPr>
            <a:r>
              <a:rPr lang="en-US" sz="2187" b="1" dirty="0">
                <a:solidFill>
                  <a:srgbClr val="5CC97B"/>
                </a:solidFill>
                <a:latin typeface="Montserrat" pitchFamily="34" charset="0"/>
                <a:ea typeface="Montserrat" pitchFamily="34" charset="-122"/>
                <a:cs typeface="Montserrat" pitchFamily="34" charset="-120"/>
              </a:rPr>
              <a:t>Ethical Implications</a:t>
            </a:r>
            <a:endParaRPr lang="en-US" sz="2187" dirty="0"/>
          </a:p>
        </p:txBody>
      </p:sp>
      <p:sp>
        <p:nvSpPr>
          <p:cNvPr id="15" name="Text 8"/>
          <p:cNvSpPr/>
          <p:nvPr/>
        </p:nvSpPr>
        <p:spPr>
          <a:xfrm>
            <a:off x="9296400" y="4649629"/>
            <a:ext cx="3073837" cy="2132409"/>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Ethical considerations surrounding data privacy, security, and potential biases in AI algorithms require careful attention to ensure responsible and fair utilization.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064425"/>
          </a:xfrm>
          <a:prstGeom prst="rect">
            <a:avLst/>
          </a:prstGeom>
        </p:spPr>
      </p:pic>
      <p:sp>
        <p:nvSpPr>
          <p:cNvPr id="5" name="Text 1"/>
          <p:cNvSpPr/>
          <p:nvPr/>
        </p:nvSpPr>
        <p:spPr>
          <a:xfrm>
            <a:off x="3392686" y="2518529"/>
            <a:ext cx="7844909" cy="1032272"/>
          </a:xfrm>
          <a:prstGeom prst="rect">
            <a:avLst/>
          </a:prstGeom>
          <a:noFill/>
          <a:ln/>
        </p:spPr>
        <p:txBody>
          <a:bodyPr wrap="square" rtlCol="0" anchor="t"/>
          <a:lstStyle/>
          <a:p>
            <a:pPr marL="0" indent="0">
              <a:lnSpc>
                <a:spcPts val="4064"/>
              </a:lnSpc>
              <a:buNone/>
            </a:pPr>
            <a:r>
              <a:rPr lang="en-US" sz="3251" b="1" dirty="0">
                <a:solidFill>
                  <a:srgbClr val="910D0D"/>
                </a:solidFill>
                <a:latin typeface="Montserrat" pitchFamily="34" charset="0"/>
                <a:ea typeface="Montserrat" pitchFamily="34" charset="-122"/>
                <a:cs typeface="Montserrat" pitchFamily="34" charset="-120"/>
              </a:rPr>
              <a:t>Future trends and advancements in AI tools for BI</a:t>
            </a:r>
            <a:endParaRPr lang="en-US" sz="3251" dirty="0"/>
          </a:p>
        </p:txBody>
      </p:sp>
      <p:sp>
        <p:nvSpPr>
          <p:cNvPr id="6" name="Shape 2"/>
          <p:cNvSpPr/>
          <p:nvPr/>
        </p:nvSpPr>
        <p:spPr>
          <a:xfrm>
            <a:off x="3623905" y="3798451"/>
            <a:ext cx="32980" cy="3977521"/>
          </a:xfrm>
          <a:prstGeom prst="roundRect">
            <a:avLst>
              <a:gd name="adj" fmla="val 225352"/>
            </a:avLst>
          </a:prstGeom>
          <a:solidFill>
            <a:srgbClr val="481782"/>
          </a:solidFill>
          <a:ln/>
        </p:spPr>
      </p:sp>
      <p:sp>
        <p:nvSpPr>
          <p:cNvPr id="7" name="Shape 3"/>
          <p:cNvSpPr/>
          <p:nvPr/>
        </p:nvSpPr>
        <p:spPr>
          <a:xfrm>
            <a:off x="3826133" y="4096643"/>
            <a:ext cx="578048" cy="32980"/>
          </a:xfrm>
          <a:prstGeom prst="roundRect">
            <a:avLst>
              <a:gd name="adj" fmla="val 225352"/>
            </a:avLst>
          </a:prstGeom>
          <a:solidFill>
            <a:srgbClr val="481782"/>
          </a:solidFill>
          <a:ln/>
        </p:spPr>
      </p:sp>
      <p:sp>
        <p:nvSpPr>
          <p:cNvPr id="8" name="Shape 4"/>
          <p:cNvSpPr/>
          <p:nvPr/>
        </p:nvSpPr>
        <p:spPr>
          <a:xfrm>
            <a:off x="3454539" y="3927396"/>
            <a:ext cx="371594" cy="371594"/>
          </a:xfrm>
          <a:prstGeom prst="roundRect">
            <a:avLst>
              <a:gd name="adj" fmla="val 20001"/>
            </a:avLst>
          </a:prstGeom>
          <a:solidFill>
            <a:srgbClr val="3C136D"/>
          </a:solidFill>
          <a:ln w="10239">
            <a:solidFill>
              <a:srgbClr val="481782"/>
            </a:solidFill>
            <a:prstDash val="solid"/>
          </a:ln>
        </p:spPr>
      </p:sp>
      <p:sp>
        <p:nvSpPr>
          <p:cNvPr id="9" name="Text 5"/>
          <p:cNvSpPr/>
          <p:nvPr/>
        </p:nvSpPr>
        <p:spPr>
          <a:xfrm>
            <a:off x="3594556" y="3958352"/>
            <a:ext cx="91440" cy="309682"/>
          </a:xfrm>
          <a:prstGeom prst="rect">
            <a:avLst/>
          </a:prstGeom>
          <a:noFill/>
          <a:ln/>
        </p:spPr>
        <p:txBody>
          <a:bodyPr wrap="none" rtlCol="0" anchor="t"/>
          <a:lstStyle/>
          <a:p>
            <a:pPr marL="0" indent="0" algn="ctr">
              <a:lnSpc>
                <a:spcPts val="2438"/>
              </a:lnSpc>
              <a:buNone/>
            </a:pPr>
            <a:r>
              <a:rPr lang="en-US" sz="1951" dirty="0">
                <a:solidFill>
                  <a:srgbClr val="DCD7E5"/>
                </a:solidFill>
                <a:latin typeface="Montserrat" pitchFamily="34" charset="0"/>
                <a:ea typeface="Montserrat" pitchFamily="34" charset="-122"/>
                <a:cs typeface="Montserrat" pitchFamily="34" charset="-120"/>
              </a:rPr>
              <a:t>1</a:t>
            </a:r>
            <a:endParaRPr lang="en-US" sz="1951" dirty="0"/>
          </a:p>
        </p:txBody>
      </p:sp>
      <p:sp>
        <p:nvSpPr>
          <p:cNvPr id="10" name="Text 6"/>
          <p:cNvSpPr/>
          <p:nvPr/>
        </p:nvSpPr>
        <p:spPr>
          <a:xfrm>
            <a:off x="4548664" y="3963591"/>
            <a:ext cx="2362200" cy="258008"/>
          </a:xfrm>
          <a:prstGeom prst="rect">
            <a:avLst/>
          </a:prstGeom>
          <a:noFill/>
          <a:ln/>
        </p:spPr>
        <p:txBody>
          <a:bodyPr wrap="none" rtlCol="0" anchor="t"/>
          <a:lstStyle/>
          <a:p>
            <a:pPr marL="0" indent="0" algn="l">
              <a:lnSpc>
                <a:spcPts val="2032"/>
              </a:lnSpc>
              <a:buNone/>
            </a:pPr>
            <a:r>
              <a:rPr lang="en-US" sz="1626" b="1" dirty="0">
                <a:solidFill>
                  <a:srgbClr val="5CC97B"/>
                </a:solidFill>
                <a:latin typeface="Montserrat" pitchFamily="34" charset="0"/>
                <a:ea typeface="Montserrat" pitchFamily="34" charset="-122"/>
                <a:cs typeface="Montserrat" pitchFamily="34" charset="-120"/>
              </a:rPr>
              <a:t>Augmented Analytics</a:t>
            </a:r>
            <a:endParaRPr lang="en-US" sz="1626" dirty="0"/>
          </a:p>
        </p:txBody>
      </p:sp>
      <p:sp>
        <p:nvSpPr>
          <p:cNvPr id="11" name="Text 7"/>
          <p:cNvSpPr/>
          <p:nvPr/>
        </p:nvSpPr>
        <p:spPr>
          <a:xfrm>
            <a:off x="4548664" y="4320659"/>
            <a:ext cx="6688931" cy="528399"/>
          </a:xfrm>
          <a:prstGeom prst="rect">
            <a:avLst/>
          </a:prstGeom>
          <a:noFill/>
          <a:ln/>
        </p:spPr>
        <p:txBody>
          <a:bodyPr wrap="square" rtlCol="0" anchor="t"/>
          <a:lstStyle/>
          <a:p>
            <a:pPr marL="0" indent="0" algn="l">
              <a:lnSpc>
                <a:spcPts val="2081"/>
              </a:lnSpc>
              <a:buNone/>
            </a:pPr>
            <a:r>
              <a:rPr lang="en-US" sz="1300" dirty="0">
                <a:solidFill>
                  <a:srgbClr val="DCD7E5"/>
                </a:solidFill>
                <a:latin typeface="Heebo" pitchFamily="34" charset="0"/>
                <a:ea typeface="Heebo" pitchFamily="34" charset="-122"/>
                <a:cs typeface="Heebo" pitchFamily="34" charset="-120"/>
              </a:rPr>
              <a:t>The integration of AI and machine learning will further advance augmented analytics, providing automated insights and recommendations to business users.</a:t>
            </a:r>
            <a:endParaRPr lang="en-US" sz="1300" dirty="0"/>
          </a:p>
        </p:txBody>
      </p:sp>
      <p:sp>
        <p:nvSpPr>
          <p:cNvPr id="12" name="Shape 8"/>
          <p:cNvSpPr/>
          <p:nvPr/>
        </p:nvSpPr>
        <p:spPr>
          <a:xfrm>
            <a:off x="3826133" y="5477530"/>
            <a:ext cx="578048" cy="32980"/>
          </a:xfrm>
          <a:prstGeom prst="roundRect">
            <a:avLst>
              <a:gd name="adj" fmla="val 225352"/>
            </a:avLst>
          </a:prstGeom>
          <a:solidFill>
            <a:srgbClr val="481782"/>
          </a:solidFill>
          <a:ln/>
        </p:spPr>
      </p:sp>
      <p:sp>
        <p:nvSpPr>
          <p:cNvPr id="13" name="Shape 9"/>
          <p:cNvSpPr/>
          <p:nvPr/>
        </p:nvSpPr>
        <p:spPr>
          <a:xfrm>
            <a:off x="3454539" y="5308283"/>
            <a:ext cx="371594" cy="371594"/>
          </a:xfrm>
          <a:prstGeom prst="roundRect">
            <a:avLst>
              <a:gd name="adj" fmla="val 20001"/>
            </a:avLst>
          </a:prstGeom>
          <a:solidFill>
            <a:srgbClr val="3C136D"/>
          </a:solidFill>
          <a:ln w="10239">
            <a:solidFill>
              <a:srgbClr val="481782"/>
            </a:solidFill>
            <a:prstDash val="solid"/>
          </a:ln>
        </p:spPr>
      </p:sp>
      <p:sp>
        <p:nvSpPr>
          <p:cNvPr id="14" name="Text 10"/>
          <p:cNvSpPr/>
          <p:nvPr/>
        </p:nvSpPr>
        <p:spPr>
          <a:xfrm>
            <a:off x="3571696" y="5339239"/>
            <a:ext cx="137160" cy="309682"/>
          </a:xfrm>
          <a:prstGeom prst="rect">
            <a:avLst/>
          </a:prstGeom>
          <a:noFill/>
          <a:ln/>
        </p:spPr>
        <p:txBody>
          <a:bodyPr wrap="none" rtlCol="0" anchor="t"/>
          <a:lstStyle/>
          <a:p>
            <a:pPr marL="0" indent="0" algn="ctr">
              <a:lnSpc>
                <a:spcPts val="2438"/>
              </a:lnSpc>
              <a:buNone/>
            </a:pPr>
            <a:r>
              <a:rPr lang="en-US" sz="1951" dirty="0">
                <a:solidFill>
                  <a:srgbClr val="DCD7E5"/>
                </a:solidFill>
                <a:latin typeface="Montserrat" pitchFamily="34" charset="0"/>
                <a:ea typeface="Montserrat" pitchFamily="34" charset="-122"/>
                <a:cs typeface="Montserrat" pitchFamily="34" charset="-120"/>
              </a:rPr>
              <a:t>2</a:t>
            </a:r>
            <a:endParaRPr lang="en-US" sz="1951" dirty="0"/>
          </a:p>
        </p:txBody>
      </p:sp>
      <p:sp>
        <p:nvSpPr>
          <p:cNvPr id="15" name="Text 11"/>
          <p:cNvSpPr/>
          <p:nvPr/>
        </p:nvSpPr>
        <p:spPr>
          <a:xfrm>
            <a:off x="4548664" y="5344478"/>
            <a:ext cx="1651516" cy="258008"/>
          </a:xfrm>
          <a:prstGeom prst="rect">
            <a:avLst/>
          </a:prstGeom>
          <a:noFill/>
          <a:ln/>
        </p:spPr>
        <p:txBody>
          <a:bodyPr wrap="none" rtlCol="0" anchor="t"/>
          <a:lstStyle/>
          <a:p>
            <a:pPr marL="0" indent="0" algn="l">
              <a:lnSpc>
                <a:spcPts val="2032"/>
              </a:lnSpc>
              <a:buNone/>
            </a:pPr>
            <a:r>
              <a:rPr lang="en-US" sz="1626" b="1" dirty="0">
                <a:solidFill>
                  <a:srgbClr val="5CC97B"/>
                </a:solidFill>
                <a:latin typeface="Montserrat" pitchFamily="34" charset="0"/>
                <a:ea typeface="Montserrat" pitchFamily="34" charset="-122"/>
                <a:cs typeface="Montserrat" pitchFamily="34" charset="-120"/>
              </a:rPr>
              <a:t>Explainable AI</a:t>
            </a:r>
            <a:endParaRPr lang="en-US" sz="1626" dirty="0"/>
          </a:p>
        </p:txBody>
      </p:sp>
      <p:sp>
        <p:nvSpPr>
          <p:cNvPr id="16" name="Text 12"/>
          <p:cNvSpPr/>
          <p:nvPr/>
        </p:nvSpPr>
        <p:spPr>
          <a:xfrm>
            <a:off x="4548664" y="5701546"/>
            <a:ext cx="6688931" cy="528399"/>
          </a:xfrm>
          <a:prstGeom prst="rect">
            <a:avLst/>
          </a:prstGeom>
          <a:noFill/>
          <a:ln/>
        </p:spPr>
        <p:txBody>
          <a:bodyPr wrap="square" rtlCol="0" anchor="t"/>
          <a:lstStyle/>
          <a:p>
            <a:pPr marL="0" indent="0" algn="l">
              <a:lnSpc>
                <a:spcPts val="2081"/>
              </a:lnSpc>
              <a:buNone/>
            </a:pPr>
            <a:r>
              <a:rPr lang="en-US" sz="1300" dirty="0">
                <a:solidFill>
                  <a:srgbClr val="DCD7E5"/>
                </a:solidFill>
                <a:latin typeface="Heebo" pitchFamily="34" charset="0"/>
                <a:ea typeface="Heebo" pitchFamily="34" charset="-122"/>
                <a:cs typeface="Heebo" pitchFamily="34" charset="-120"/>
              </a:rPr>
              <a:t>The development of explainable AI models aims to enhance transparency and interpretability, addressing the concerns related to AI-generated decisions.</a:t>
            </a:r>
            <a:endParaRPr lang="en-US" sz="1300" dirty="0"/>
          </a:p>
        </p:txBody>
      </p:sp>
      <p:sp>
        <p:nvSpPr>
          <p:cNvPr id="17" name="Shape 13"/>
          <p:cNvSpPr/>
          <p:nvPr/>
        </p:nvSpPr>
        <p:spPr>
          <a:xfrm>
            <a:off x="3826133" y="6858417"/>
            <a:ext cx="578048" cy="32980"/>
          </a:xfrm>
          <a:prstGeom prst="roundRect">
            <a:avLst>
              <a:gd name="adj" fmla="val 225352"/>
            </a:avLst>
          </a:prstGeom>
          <a:solidFill>
            <a:srgbClr val="481782"/>
          </a:solidFill>
          <a:ln/>
        </p:spPr>
      </p:sp>
      <p:sp>
        <p:nvSpPr>
          <p:cNvPr id="18" name="Shape 14"/>
          <p:cNvSpPr/>
          <p:nvPr/>
        </p:nvSpPr>
        <p:spPr>
          <a:xfrm>
            <a:off x="3454539" y="6689169"/>
            <a:ext cx="371594" cy="371594"/>
          </a:xfrm>
          <a:prstGeom prst="roundRect">
            <a:avLst>
              <a:gd name="adj" fmla="val 20001"/>
            </a:avLst>
          </a:prstGeom>
          <a:solidFill>
            <a:srgbClr val="3C136D"/>
          </a:solidFill>
          <a:ln w="10239">
            <a:solidFill>
              <a:srgbClr val="481782"/>
            </a:solidFill>
            <a:prstDash val="solid"/>
          </a:ln>
        </p:spPr>
      </p:sp>
      <p:sp>
        <p:nvSpPr>
          <p:cNvPr id="19" name="Text 15"/>
          <p:cNvSpPr/>
          <p:nvPr/>
        </p:nvSpPr>
        <p:spPr>
          <a:xfrm>
            <a:off x="3571696" y="6720126"/>
            <a:ext cx="137160" cy="309682"/>
          </a:xfrm>
          <a:prstGeom prst="rect">
            <a:avLst/>
          </a:prstGeom>
          <a:noFill/>
          <a:ln/>
        </p:spPr>
        <p:txBody>
          <a:bodyPr wrap="none" rtlCol="0" anchor="t"/>
          <a:lstStyle/>
          <a:p>
            <a:pPr marL="0" indent="0" algn="ctr">
              <a:lnSpc>
                <a:spcPts val="2438"/>
              </a:lnSpc>
              <a:buNone/>
            </a:pPr>
            <a:r>
              <a:rPr lang="en-US" sz="1951" dirty="0">
                <a:solidFill>
                  <a:srgbClr val="DCD7E5"/>
                </a:solidFill>
                <a:latin typeface="Montserrat" pitchFamily="34" charset="0"/>
                <a:ea typeface="Montserrat" pitchFamily="34" charset="-122"/>
                <a:cs typeface="Montserrat" pitchFamily="34" charset="-120"/>
              </a:rPr>
              <a:t>3</a:t>
            </a:r>
            <a:endParaRPr lang="en-US" sz="1951" dirty="0"/>
          </a:p>
        </p:txBody>
      </p:sp>
      <p:sp>
        <p:nvSpPr>
          <p:cNvPr id="20" name="Text 16"/>
          <p:cNvSpPr/>
          <p:nvPr/>
        </p:nvSpPr>
        <p:spPr>
          <a:xfrm>
            <a:off x="4548664" y="6725364"/>
            <a:ext cx="2392680" cy="258008"/>
          </a:xfrm>
          <a:prstGeom prst="rect">
            <a:avLst/>
          </a:prstGeom>
          <a:noFill/>
          <a:ln/>
        </p:spPr>
        <p:txBody>
          <a:bodyPr wrap="none" rtlCol="0" anchor="t"/>
          <a:lstStyle/>
          <a:p>
            <a:pPr marL="0" indent="0" algn="l">
              <a:lnSpc>
                <a:spcPts val="2032"/>
              </a:lnSpc>
              <a:buNone/>
            </a:pPr>
            <a:r>
              <a:rPr lang="en-US" sz="1626" b="1" dirty="0">
                <a:solidFill>
                  <a:srgbClr val="5CC97B"/>
                </a:solidFill>
                <a:latin typeface="Montserrat" pitchFamily="34" charset="0"/>
                <a:ea typeface="Montserrat" pitchFamily="34" charset="-122"/>
                <a:cs typeface="Montserrat" pitchFamily="34" charset="-120"/>
              </a:rPr>
              <a:t>AI-Driven Automation</a:t>
            </a:r>
            <a:endParaRPr lang="en-US" sz="1626" dirty="0"/>
          </a:p>
        </p:txBody>
      </p:sp>
      <p:sp>
        <p:nvSpPr>
          <p:cNvPr id="21" name="Text 17"/>
          <p:cNvSpPr/>
          <p:nvPr/>
        </p:nvSpPr>
        <p:spPr>
          <a:xfrm>
            <a:off x="4548664" y="7082433"/>
            <a:ext cx="6688931" cy="528399"/>
          </a:xfrm>
          <a:prstGeom prst="rect">
            <a:avLst/>
          </a:prstGeom>
          <a:noFill/>
          <a:ln/>
        </p:spPr>
        <p:txBody>
          <a:bodyPr wrap="square" rtlCol="0" anchor="t"/>
          <a:lstStyle/>
          <a:p>
            <a:pPr marL="0" indent="0" algn="l">
              <a:lnSpc>
                <a:spcPts val="2081"/>
              </a:lnSpc>
              <a:buNone/>
            </a:pPr>
            <a:r>
              <a:rPr lang="en-US" sz="1300" dirty="0">
                <a:solidFill>
                  <a:srgbClr val="DCD7E5"/>
                </a:solidFill>
                <a:latin typeface="Heebo" pitchFamily="34" charset="0"/>
                <a:ea typeface="Heebo" pitchFamily="34" charset="-122"/>
                <a:cs typeface="Heebo" pitchFamily="34" charset="-120"/>
              </a:rPr>
              <a:t>Continued advancements in AI-driven automation will lead to the integration of intelligent, autonomous processes across various BI functions.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471255"/>
            <a:ext cx="9014460" cy="694373"/>
          </a:xfrm>
          <a:prstGeom prst="rect">
            <a:avLst/>
          </a:prstGeom>
          <a:noFill/>
          <a:ln/>
        </p:spPr>
        <p:txBody>
          <a:bodyPr wrap="none" rtlCol="0" anchor="t"/>
          <a:lstStyle/>
          <a:p>
            <a:pPr marL="0" indent="0">
              <a:lnSpc>
                <a:spcPts val="5468"/>
              </a:lnSpc>
              <a:buNone/>
            </a:pPr>
            <a:r>
              <a:rPr lang="en-US" sz="4374" b="1" dirty="0">
                <a:solidFill>
                  <a:srgbClr val="910D0D"/>
                </a:solidFill>
                <a:latin typeface="Montserrat" pitchFamily="34" charset="0"/>
                <a:ea typeface="Montserrat" pitchFamily="34" charset="-122"/>
                <a:cs typeface="Montserrat" pitchFamily="34" charset="-120"/>
              </a:rPr>
              <a:t>Conclusion and key Takeaways</a:t>
            </a:r>
            <a:endParaRPr lang="en-US" sz="4374" dirty="0"/>
          </a:p>
        </p:txBody>
      </p:sp>
      <p:sp>
        <p:nvSpPr>
          <p:cNvPr id="6" name="Shape 2"/>
          <p:cNvSpPr/>
          <p:nvPr/>
        </p:nvSpPr>
        <p:spPr>
          <a:xfrm>
            <a:off x="833199" y="2498884"/>
            <a:ext cx="4542115" cy="2373987"/>
          </a:xfrm>
          <a:prstGeom prst="roundRect">
            <a:avLst>
              <a:gd name="adj" fmla="val 4212"/>
            </a:avLst>
          </a:prstGeom>
          <a:solidFill>
            <a:srgbClr val="3C136D"/>
          </a:solidFill>
          <a:ln w="13811">
            <a:solidFill>
              <a:srgbClr val="481782"/>
            </a:solidFill>
            <a:prstDash val="solid"/>
          </a:ln>
        </p:spPr>
      </p:sp>
      <p:sp>
        <p:nvSpPr>
          <p:cNvPr id="7" name="Text 3"/>
          <p:cNvSpPr/>
          <p:nvPr/>
        </p:nvSpPr>
        <p:spPr>
          <a:xfrm>
            <a:off x="1069181" y="2734866"/>
            <a:ext cx="2560320" cy="347186"/>
          </a:xfrm>
          <a:prstGeom prst="rect">
            <a:avLst/>
          </a:prstGeom>
          <a:noFill/>
          <a:ln/>
        </p:spPr>
        <p:txBody>
          <a:bodyPr wrap="non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Strategic Insights</a:t>
            </a:r>
            <a:endParaRPr lang="en-US" sz="2187" dirty="0"/>
          </a:p>
        </p:txBody>
      </p:sp>
      <p:sp>
        <p:nvSpPr>
          <p:cNvPr id="8" name="Text 4"/>
          <p:cNvSpPr/>
          <p:nvPr/>
        </p:nvSpPr>
        <p:spPr>
          <a:xfrm>
            <a:off x="1069181" y="3215283"/>
            <a:ext cx="4070152"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Embracing AI tools in BI provides organizations with strategic insights, enabling agile decision-making and superior competitive positioning.</a:t>
            </a:r>
            <a:endParaRPr lang="en-US" sz="1750" dirty="0"/>
          </a:p>
        </p:txBody>
      </p:sp>
      <p:sp>
        <p:nvSpPr>
          <p:cNvPr id="9" name="Shape 5"/>
          <p:cNvSpPr/>
          <p:nvPr/>
        </p:nvSpPr>
        <p:spPr>
          <a:xfrm>
            <a:off x="5597485" y="2498884"/>
            <a:ext cx="4542115" cy="2373987"/>
          </a:xfrm>
          <a:prstGeom prst="roundRect">
            <a:avLst>
              <a:gd name="adj" fmla="val 4212"/>
            </a:avLst>
          </a:prstGeom>
          <a:solidFill>
            <a:srgbClr val="3C136D"/>
          </a:solidFill>
          <a:ln w="13811">
            <a:solidFill>
              <a:srgbClr val="481782"/>
            </a:solidFill>
            <a:prstDash val="solid"/>
          </a:ln>
        </p:spPr>
      </p:sp>
      <p:sp>
        <p:nvSpPr>
          <p:cNvPr id="10" name="Text 6"/>
          <p:cNvSpPr/>
          <p:nvPr/>
        </p:nvSpPr>
        <p:spPr>
          <a:xfrm>
            <a:off x="5833467" y="2734866"/>
            <a:ext cx="3131820" cy="347186"/>
          </a:xfrm>
          <a:prstGeom prst="rect">
            <a:avLst/>
          </a:prstGeom>
          <a:noFill/>
          <a:ln/>
        </p:spPr>
        <p:txBody>
          <a:bodyPr wrap="non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Continuous Evolution</a:t>
            </a:r>
            <a:endParaRPr lang="en-US" sz="2187" dirty="0"/>
          </a:p>
        </p:txBody>
      </p:sp>
      <p:sp>
        <p:nvSpPr>
          <p:cNvPr id="11" name="Text 7"/>
          <p:cNvSpPr/>
          <p:nvPr/>
        </p:nvSpPr>
        <p:spPr>
          <a:xfrm>
            <a:off x="5833467" y="3215283"/>
            <a:ext cx="4070152"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 field of AI in BI is continuously evolving, offering new opportunities for innovation, efficiency, and value creation through data-driven strategies.</a:t>
            </a:r>
            <a:endParaRPr lang="en-US" sz="1750" dirty="0"/>
          </a:p>
        </p:txBody>
      </p:sp>
      <p:sp>
        <p:nvSpPr>
          <p:cNvPr id="12" name="Shape 8"/>
          <p:cNvSpPr/>
          <p:nvPr/>
        </p:nvSpPr>
        <p:spPr>
          <a:xfrm>
            <a:off x="833199" y="5095042"/>
            <a:ext cx="9306401" cy="1663184"/>
          </a:xfrm>
          <a:prstGeom prst="roundRect">
            <a:avLst>
              <a:gd name="adj" fmla="val 6012"/>
            </a:avLst>
          </a:prstGeom>
          <a:solidFill>
            <a:srgbClr val="3C136D"/>
          </a:solidFill>
          <a:ln w="13811">
            <a:solidFill>
              <a:srgbClr val="481782"/>
            </a:solidFill>
            <a:prstDash val="solid"/>
          </a:ln>
        </p:spPr>
      </p:sp>
      <p:sp>
        <p:nvSpPr>
          <p:cNvPr id="13" name="Text 9"/>
          <p:cNvSpPr/>
          <p:nvPr/>
        </p:nvSpPr>
        <p:spPr>
          <a:xfrm>
            <a:off x="1069181" y="5157430"/>
            <a:ext cx="3619500" cy="347186"/>
          </a:xfrm>
          <a:prstGeom prst="rect">
            <a:avLst/>
          </a:prstGeom>
          <a:noFill/>
          <a:ln/>
        </p:spPr>
        <p:txBody>
          <a:bodyPr wrap="none" rtlCol="0" anchor="t"/>
          <a:lstStyle/>
          <a:p>
            <a:pPr marL="0" indent="0">
              <a:lnSpc>
                <a:spcPts val="2734"/>
              </a:lnSpc>
              <a:buNone/>
            </a:pPr>
            <a:r>
              <a:rPr lang="en-US" sz="2187" b="1" dirty="0">
                <a:solidFill>
                  <a:srgbClr val="5CC97B"/>
                </a:solidFill>
                <a:latin typeface="Montserrat" pitchFamily="34" charset="0"/>
                <a:ea typeface="Montserrat" pitchFamily="34" charset="-122"/>
                <a:cs typeface="Montserrat" pitchFamily="34" charset="-120"/>
              </a:rPr>
              <a:t>Collaborative Integration</a:t>
            </a:r>
            <a:endParaRPr lang="en-US" sz="2187" dirty="0"/>
          </a:p>
        </p:txBody>
      </p:sp>
      <p:sp>
        <p:nvSpPr>
          <p:cNvPr id="14" name="Text 10"/>
          <p:cNvSpPr/>
          <p:nvPr/>
        </p:nvSpPr>
        <p:spPr>
          <a:xfrm>
            <a:off x="1069181" y="5667153"/>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Successful integration of AI tools in BI necessitates collaboration among data scientists, business analysts, and key stakeholders to ensure effective implementation and utilization.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767614"/>
            <a:ext cx="4443889" cy="694373"/>
          </a:xfrm>
          <a:prstGeom prst="rect">
            <a:avLst/>
          </a:prstGeom>
          <a:noFill/>
          <a:ln/>
        </p:spPr>
        <p:txBody>
          <a:bodyPr wrap="none" rtlCol="0" anchor="t"/>
          <a:lstStyle/>
          <a:p>
            <a:pPr marL="0" indent="0">
              <a:lnSpc>
                <a:spcPts val="5468"/>
              </a:lnSpc>
              <a:buNone/>
            </a:pPr>
            <a:r>
              <a:rPr lang="en-US" sz="4374" b="1" dirty="0">
                <a:solidFill>
                  <a:srgbClr val="B05EF1"/>
                </a:solidFill>
                <a:latin typeface="Montserrat" pitchFamily="34" charset="0"/>
                <a:ea typeface="Montserrat" pitchFamily="34" charset="-122"/>
                <a:cs typeface="Montserrat" pitchFamily="34" charset="-120"/>
              </a:rPr>
              <a:t>THANK YOU</a:t>
            </a:r>
            <a:endParaRPr lang="en-US" sz="437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712</Words>
  <Application>Microsoft Office PowerPoint</Application>
  <PresentationFormat>Custom</PresentationFormat>
  <Paragraphs>67</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2</cp:revision>
  <dcterms:created xsi:type="dcterms:W3CDTF">2024-01-04T05:33:46Z</dcterms:created>
  <dcterms:modified xsi:type="dcterms:W3CDTF">2024-01-04T05:38:44Z</dcterms:modified>
</cp:coreProperties>
</file>